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d9c67055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d9c67055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c75efdb5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c75efdb5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21b9794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21b9794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21b9794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521b9794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c75efdb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c75efdb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tell about the problem statements in detail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0.xml"/><Relationship Id="rId5" Type="http://schemas.openxmlformats.org/officeDocument/2006/relationships/slide" Target="/ppt/slides/slide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journalofbigdata.springeropen.com/articles/10.1186/s40537-019-0217-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hyperlink" Target="https://journalofbigdata.springeropen.com/articles/10.1186/s40537-019-0217-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600" y="1301025"/>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DocResearch</a:t>
            </a:r>
            <a:endParaRPr/>
          </a:p>
        </p:txBody>
      </p:sp>
      <p:sp>
        <p:nvSpPr>
          <p:cNvPr id="137" name="Google Shape;137;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and </a:t>
            </a:r>
            <a:endParaRPr/>
          </a:p>
          <a:p>
            <a:pPr indent="0" lvl="0" marL="0" rtl="0" algn="l">
              <a:spcBef>
                <a:spcPts val="0"/>
              </a:spcBef>
              <a:spcAft>
                <a:spcPts val="0"/>
              </a:spcAft>
              <a:buNone/>
            </a:pPr>
            <a:r>
              <a:rPr lang="en"/>
              <a:t>solution proposal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TEAM WAYNE:</a:t>
            </a:r>
            <a:endParaRPr/>
          </a:p>
          <a:p>
            <a:pPr indent="-330200" lvl="0" marL="457200" rtl="0" algn="l">
              <a:spcBef>
                <a:spcPts val="0"/>
              </a:spcBef>
              <a:spcAft>
                <a:spcPts val="0"/>
              </a:spcAft>
              <a:buSzPts val="1600"/>
              <a:buChar char="●"/>
            </a:pPr>
            <a:r>
              <a:rPr lang="en"/>
              <a:t>Varun Awati</a:t>
            </a:r>
            <a:endParaRPr/>
          </a:p>
          <a:p>
            <a:pPr indent="-330200" lvl="0" marL="457200" rtl="0" algn="l">
              <a:spcBef>
                <a:spcPts val="0"/>
              </a:spcBef>
              <a:spcAft>
                <a:spcPts val="0"/>
              </a:spcAft>
              <a:buSzPts val="1600"/>
              <a:buChar char="●"/>
            </a:pPr>
            <a:r>
              <a:rPr lang="en"/>
              <a:t>Unnathi Javali</a:t>
            </a:r>
            <a:endParaRPr/>
          </a:p>
          <a:p>
            <a:pPr indent="-330200" lvl="0" marL="457200" rtl="0" algn="l">
              <a:spcBef>
                <a:spcPts val="0"/>
              </a:spcBef>
              <a:spcAft>
                <a:spcPts val="0"/>
              </a:spcAft>
              <a:buSzPts val="1600"/>
              <a:buChar char="●"/>
            </a:pPr>
            <a:r>
              <a:rPr lang="en"/>
              <a:t>Sushanth B Patil</a:t>
            </a:r>
            <a:endParaRPr/>
          </a:p>
          <a:p>
            <a:pPr indent="-330200" lvl="0" marL="457200" rtl="0" algn="l">
              <a:spcBef>
                <a:spcPts val="0"/>
              </a:spcBef>
              <a:spcAft>
                <a:spcPts val="0"/>
              </a:spcAft>
              <a:buSzPts val="1600"/>
              <a:buChar char="●"/>
            </a:pPr>
            <a:r>
              <a:rPr lang="en"/>
              <a:t>Meghana N</a:t>
            </a:r>
            <a:endParaRPr/>
          </a:p>
          <a:p>
            <a:pPr indent="0" lvl="0" marL="0" rtl="0" algn="l">
              <a:spcBef>
                <a:spcPts val="0"/>
              </a:spcBef>
              <a:spcAft>
                <a:spcPts val="0"/>
              </a:spcAft>
              <a:buNone/>
            </a:pPr>
            <a:r>
              <a:rPr lang="en"/>
              <a:t>	</a:t>
            </a:r>
            <a:endParaRPr/>
          </a:p>
        </p:txBody>
      </p:sp>
      <p:pic>
        <p:nvPicPr>
          <p:cNvPr id="138" name="Google Shape;138;p17"/>
          <p:cNvPicPr preferRelativeResize="0"/>
          <p:nvPr/>
        </p:nvPicPr>
        <p:blipFill>
          <a:blip r:embed="rId4">
            <a:alphaModFix/>
          </a:blip>
          <a:stretch>
            <a:fillRect/>
          </a:stretch>
        </p:blipFill>
        <p:spPr>
          <a:xfrm>
            <a:off x="5193100" y="1678775"/>
            <a:ext cx="3454400" cy="1943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1" name="Shape 191"/>
        <p:cNvGrpSpPr/>
        <p:nvPr/>
      </p:nvGrpSpPr>
      <p:grpSpPr>
        <a:xfrm>
          <a:off x="0" y="0"/>
          <a:ext cx="0" cy="0"/>
          <a:chOff x="0" y="0"/>
          <a:chExt cx="0" cy="0"/>
        </a:xfrm>
      </p:grpSpPr>
      <p:sp>
        <p:nvSpPr>
          <p:cNvPr id="192" name="Google Shape;192;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description</a:t>
            </a:r>
            <a:endParaRPr/>
          </a:p>
        </p:txBody>
      </p:sp>
      <p:sp>
        <p:nvSpPr>
          <p:cNvPr id="198" name="Google Shape;198;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sz="1500"/>
              <a:t>We have designed a solution for the problem statement mentioned as we as a team have created a web applic</a:t>
            </a:r>
            <a:r>
              <a:rPr lang="en" sz="1500"/>
              <a:t>ation whi</a:t>
            </a:r>
            <a:r>
              <a:rPr lang="en" sz="1500"/>
              <a:t>ch gives a dynamic platform to the doctors through which they can maintain a database of their patients in a more </a:t>
            </a:r>
            <a:r>
              <a:rPr lang="en" sz="1500"/>
              <a:t>efficient</a:t>
            </a:r>
            <a:r>
              <a:rPr lang="en" sz="1500"/>
              <a:t> manner</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Information architecture</a:t>
            </a:r>
            <a:endParaRPr sz="1400">
              <a:solidFill>
                <a:srgbClr val="FFFFFF"/>
              </a:solidFill>
            </a:endParaRPr>
          </a:p>
        </p:txBody>
      </p:sp>
      <p:grpSp>
        <p:nvGrpSpPr>
          <p:cNvPr id="209" name="Google Shape;209;p29"/>
          <p:cNvGrpSpPr/>
          <p:nvPr/>
        </p:nvGrpSpPr>
        <p:grpSpPr>
          <a:xfrm>
            <a:off x="4117368" y="4819350"/>
            <a:ext cx="5102882" cy="274500"/>
            <a:chOff x="3722577" y="4819350"/>
            <a:chExt cx="5102882" cy="274500"/>
          </a:xfrm>
        </p:grpSpPr>
        <p:sp>
          <p:nvSpPr>
            <p:cNvPr id="210" name="Google Shape;210;p29"/>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11" name="Google Shape;211;p29"/>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12" name="Google Shape;212;p29"/>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extLst>
                      <a:ext uri="{A12FA001-AC4F-418D-AE19-62706E023703}">
                        <ahyp:hlinkClr val="tx"/>
                      </a:ext>
                    </a:extLst>
                  </a:hlinkClick>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pic>
        <p:nvPicPr>
          <p:cNvPr id="213" name="Google Shape;213;p29"/>
          <p:cNvPicPr preferRelativeResize="0"/>
          <p:nvPr/>
        </p:nvPicPr>
        <p:blipFill>
          <a:blip r:embed="rId5">
            <a:alphaModFix/>
          </a:blip>
          <a:stretch>
            <a:fillRect/>
          </a:stretch>
        </p:blipFill>
        <p:spPr>
          <a:xfrm>
            <a:off x="431000" y="304800"/>
            <a:ext cx="7897421" cy="44422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30"/>
          <p:cNvSpPr txBox="1"/>
          <p:nvPr>
            <p:ph idx="4294967295" type="title"/>
          </p:nvPr>
        </p:nvSpPr>
        <p:spPr>
          <a:xfrm>
            <a:off x="150025" y="4759500"/>
            <a:ext cx="23913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Component Browser</a:t>
            </a:r>
            <a:endParaRPr sz="1400">
              <a:solidFill>
                <a:srgbClr val="FFFFFF"/>
              </a:solidFill>
            </a:endParaRPr>
          </a:p>
        </p:txBody>
      </p:sp>
      <p:grpSp>
        <p:nvGrpSpPr>
          <p:cNvPr id="219" name="Google Shape;219;p30"/>
          <p:cNvGrpSpPr/>
          <p:nvPr/>
        </p:nvGrpSpPr>
        <p:grpSpPr>
          <a:xfrm>
            <a:off x="5601002" y="4819350"/>
            <a:ext cx="3695398" cy="274500"/>
            <a:chOff x="3722577" y="4819350"/>
            <a:chExt cx="3695398" cy="274500"/>
          </a:xfrm>
        </p:grpSpPr>
        <p:sp>
          <p:nvSpPr>
            <p:cNvPr id="220" name="Google Shape;220;p30"/>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21" name="Google Shape;221;p30"/>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22" name="Google Shape;222;p30"/>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Balsamiq Tip   |   </a:t>
              </a:r>
              <a:r>
                <a:rPr lang="en" sz="800">
                  <a:solidFill>
                    <a:srgbClr val="FFFFFF"/>
                  </a:solidFill>
                  <a:latin typeface="Lato"/>
                  <a:ea typeface="Lato"/>
                  <a:cs typeface="Lato"/>
                  <a:sym typeface="Lato"/>
                </a:rPr>
                <a:t>Use the Balsamiq add-on to make your own wireframe.</a:t>
              </a:r>
              <a:endParaRPr>
                <a:solidFill>
                  <a:srgbClr val="FFFFFF"/>
                </a:solidFill>
                <a:latin typeface="Lato"/>
                <a:ea typeface="Lato"/>
                <a:cs typeface="Lato"/>
                <a:sym typeface="Lato"/>
              </a:endParaRPr>
            </a:p>
          </p:txBody>
        </p:sp>
      </p:grpSp>
      <p:pic>
        <p:nvPicPr>
          <p:cNvPr id="223" name="Google Shape;223;p30"/>
          <p:cNvPicPr preferRelativeResize="0"/>
          <p:nvPr/>
        </p:nvPicPr>
        <p:blipFill>
          <a:blip r:embed="rId4">
            <a:alphaModFix/>
          </a:blip>
          <a:stretch>
            <a:fillRect/>
          </a:stretch>
        </p:blipFill>
        <p:spPr>
          <a:xfrm>
            <a:off x="514075" y="139325"/>
            <a:ext cx="7984662" cy="4491374"/>
          </a:xfrm>
          <a:prstGeom prst="rect">
            <a:avLst/>
          </a:prstGeom>
          <a:noFill/>
          <a:ln>
            <a:noFill/>
          </a:ln>
        </p:spPr>
      </p:pic>
      <p:sp>
        <p:nvSpPr>
          <p:cNvPr id="224" name="Google Shape;224;p30"/>
          <p:cNvSpPr/>
          <p:nvPr/>
        </p:nvSpPr>
        <p:spPr>
          <a:xfrm>
            <a:off x="0" y="4758438"/>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DataBase of the web application:Doctors Table</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3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0" name="Google Shape;230;p31"/>
          <p:cNvSpPr txBox="1"/>
          <p:nvPr>
            <p:ph idx="4294967295" type="title"/>
          </p:nvPr>
        </p:nvSpPr>
        <p:spPr>
          <a:xfrm>
            <a:off x="346425" y="4747100"/>
            <a:ext cx="5418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DataBase of the Web application:Patients Table</a:t>
            </a:r>
            <a:endParaRPr sz="1400">
              <a:solidFill>
                <a:srgbClr val="FFFFFF"/>
              </a:solidFill>
            </a:endParaRPr>
          </a:p>
        </p:txBody>
      </p:sp>
      <p:pic>
        <p:nvPicPr>
          <p:cNvPr id="231" name="Google Shape;231;p31"/>
          <p:cNvPicPr preferRelativeResize="0"/>
          <p:nvPr/>
        </p:nvPicPr>
        <p:blipFill>
          <a:blip r:embed="rId3">
            <a:alphaModFix/>
          </a:blip>
          <a:stretch>
            <a:fillRect/>
          </a:stretch>
        </p:blipFill>
        <p:spPr>
          <a:xfrm>
            <a:off x="623288" y="173825"/>
            <a:ext cx="7897421" cy="4442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37" name="Google Shape;237;p32"/>
          <p:cNvPicPr preferRelativeResize="0"/>
          <p:nvPr/>
        </p:nvPicPr>
        <p:blipFill>
          <a:blip r:embed="rId3">
            <a:alphaModFix/>
          </a:blip>
          <a:stretch>
            <a:fillRect/>
          </a:stretch>
        </p:blipFill>
        <p:spPr>
          <a:xfrm>
            <a:off x="377425" y="141675"/>
            <a:ext cx="7897421" cy="4442299"/>
          </a:xfrm>
          <a:prstGeom prst="rect">
            <a:avLst/>
          </a:prstGeom>
          <a:noFill/>
          <a:ln>
            <a:noFill/>
          </a:ln>
        </p:spPr>
      </p:pic>
      <p:sp>
        <p:nvSpPr>
          <p:cNvPr id="238" name="Google Shape;238;p32"/>
          <p:cNvSpPr txBox="1"/>
          <p:nvPr/>
        </p:nvSpPr>
        <p:spPr>
          <a:xfrm>
            <a:off x="10725" y="4789875"/>
            <a:ext cx="26040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Department Database</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3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4" name="Google Shape;244;p33"/>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Patients List of the Doctors</a:t>
            </a:r>
            <a:endParaRPr sz="1400">
              <a:solidFill>
                <a:srgbClr val="FFFFFF"/>
              </a:solidFill>
            </a:endParaRPr>
          </a:p>
        </p:txBody>
      </p:sp>
      <p:pic>
        <p:nvPicPr>
          <p:cNvPr id="245" name="Google Shape;245;p33"/>
          <p:cNvPicPr preferRelativeResize="0"/>
          <p:nvPr/>
        </p:nvPicPr>
        <p:blipFill>
          <a:blip r:embed="rId3">
            <a:alphaModFix/>
          </a:blip>
          <a:stretch>
            <a:fillRect/>
          </a:stretch>
        </p:blipFill>
        <p:spPr>
          <a:xfrm>
            <a:off x="152400" y="152400"/>
            <a:ext cx="7897421" cy="4442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1" name="Google Shape;251;p34"/>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Doctors List from Admin</a:t>
            </a:r>
            <a:endParaRPr sz="1400">
              <a:solidFill>
                <a:schemeClr val="lt1"/>
              </a:solidFill>
            </a:endParaRPr>
          </a:p>
        </p:txBody>
      </p:sp>
      <p:pic>
        <p:nvPicPr>
          <p:cNvPr id="252" name="Google Shape;252;p34"/>
          <p:cNvPicPr preferRelativeResize="0"/>
          <p:nvPr/>
        </p:nvPicPr>
        <p:blipFill>
          <a:blip r:embed="rId3">
            <a:alphaModFix/>
          </a:blip>
          <a:stretch>
            <a:fillRect/>
          </a:stretch>
        </p:blipFill>
        <p:spPr>
          <a:xfrm>
            <a:off x="538175" y="152400"/>
            <a:ext cx="7897421" cy="4442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4" name="Google Shape;144;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FFFF"/>
                </a:solidFill>
                <a:hlinkClick action="ppaction://hlinksldjump" r:id="rId3">
                  <a:extLst>
                    <a:ext uri="{A12FA001-AC4F-418D-AE19-62706E023703}">
                      <ahyp:hlinkClr val="tx"/>
                    </a:ext>
                  </a:extLst>
                </a:hlinkClick>
              </a:rPr>
              <a:t>The Problem</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ction="ppaction://hlinksldjump" r:id="rId4">
                  <a:extLst>
                    <a:ext uri="{A12FA001-AC4F-418D-AE19-62706E023703}">
                      <ahyp:hlinkClr val="tx"/>
                    </a:ext>
                  </a:extLst>
                </a:hlinkClick>
              </a:rPr>
              <a:t>Solution Proposal</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ction="ppaction://hlinksldjump" r:id="rId5">
                  <a:extLst>
                    <a:ext uri="{A12FA001-AC4F-418D-AE19-62706E023703}">
                      <ahyp:hlinkClr val="tx"/>
                    </a:ext>
                  </a:extLst>
                </a:hlinkClick>
              </a:rPr>
              <a:t>Wireframes</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extLst>
                    <a:ext uri="{A12FA001-AC4F-418D-AE19-62706E023703}">
                      <ahyp:hlinkClr val="tx"/>
                    </a:ext>
                  </a:extLst>
                </a:hlinkClick>
              </a:rPr>
              <a:t>Next Steps</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63" name="Google Shape;263;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taken in some of the information from this analysis….</a:t>
            </a:r>
            <a:endParaRPr/>
          </a:p>
          <a:p>
            <a:pPr indent="0" lvl="0" marL="0" rtl="0" algn="l">
              <a:spcBef>
                <a:spcPts val="1000"/>
              </a:spcBef>
              <a:spcAft>
                <a:spcPts val="1000"/>
              </a:spcAft>
              <a:buNone/>
            </a:pPr>
            <a:r>
              <a:rPr lang="en" u="sng">
                <a:solidFill>
                  <a:schemeClr val="hlink"/>
                </a:solidFill>
                <a:hlinkClick r:id="rId3"/>
              </a:rPr>
              <a:t>https://journalofbigdata.springeropen.com/articles/10.1186/s40537-019-0217-0</a:t>
            </a:r>
            <a:endParaRPr>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p:nvPr/>
        </p:nvSpPr>
        <p:spPr>
          <a:xfrm>
            <a:off x="1411598" y="2508650"/>
            <a:ext cx="6507528" cy="958228"/>
          </a:xfrm>
          <a:prstGeom prst="rect">
            <a:avLst/>
          </a:prstGeom>
        </p:spPr>
        <p:txBody>
          <a:bodyPr>
            <a:prstTxWarp prst="textPlain"/>
          </a:bodyPr>
          <a:lstStyle/>
          <a:p>
            <a:pPr lvl="0" algn="ctr"/>
            <a:r>
              <a:rPr b="1" i="1">
                <a:ln cap="flat" cmpd="sng" w="9525">
                  <a:solidFill>
                    <a:srgbClr val="0C343D"/>
                  </a:solidFill>
                  <a:prstDash val="solid"/>
                  <a:round/>
                  <a:headEnd len="sm" w="sm" type="none"/>
                  <a:tailEnd len="sm" w="sm" type="none"/>
                </a:ln>
                <a:solidFill>
                  <a:schemeClr val="lt2"/>
                </a:solidFill>
                <a:latin typeface="Aria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sp>
        <p:nvSpPr>
          <p:cNvPr id="149" name="Google Shape;149;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55" name="Google Shape;155;p20"/>
          <p:cNvSpPr txBox="1"/>
          <p:nvPr>
            <p:ph idx="2" type="body"/>
          </p:nvPr>
        </p:nvSpPr>
        <p:spPr>
          <a:xfrm>
            <a:off x="5142075" y="1318650"/>
            <a:ext cx="3751800" cy="34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An Application which is an Replacement of the conventional method of data collection by Doctors</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0" lvl="0" marL="0" rtl="0" algn="just">
              <a:lnSpc>
                <a:spcPct val="115000"/>
              </a:lnSpc>
              <a:spcBef>
                <a:spcPts val="1000"/>
              </a:spcBef>
              <a:spcAft>
                <a:spcPts val="0"/>
              </a:spcAft>
              <a:buNone/>
            </a:pPr>
            <a:r>
              <a:rPr b="1" lang="en" sz="1400">
                <a:solidFill>
                  <a:srgbClr val="4B4B4B"/>
                </a:solidFill>
                <a:latin typeface="Cambria"/>
                <a:ea typeface="Cambria"/>
                <a:cs typeface="Cambria"/>
                <a:sym typeface="Cambria"/>
              </a:rPr>
              <a:t>Conventional data collection method involves a lot of time and money. Delay in this process can directly affect the whole research and in turn it affects the entire patient community.</a:t>
            </a:r>
            <a:endParaRPr b="1" sz="1600">
              <a:solidFill>
                <a:srgbClr val="4B4B4B"/>
              </a:solidFill>
            </a:endParaRPr>
          </a:p>
          <a:p>
            <a:pPr indent="0" lvl="0" marL="0" rtl="0" algn="l">
              <a:lnSpc>
                <a:spcPct val="115000"/>
              </a:lnSpc>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a:t>
            </a:r>
            <a:r>
              <a:rPr lang="en"/>
              <a:t>Doctors do</a:t>
            </a:r>
            <a:r>
              <a:rPr lang="en" sz="3000"/>
              <a:t> </a:t>
            </a:r>
            <a:r>
              <a:rPr lang="en"/>
              <a:t>Presently??</a:t>
            </a:r>
            <a:endParaRPr sz="3000"/>
          </a:p>
          <a:p>
            <a:pPr indent="0" lvl="0" marL="0" rtl="0" algn="l">
              <a:spcBef>
                <a:spcPts val="0"/>
              </a:spcBef>
              <a:spcAft>
                <a:spcPts val="0"/>
              </a:spcAft>
              <a:buNone/>
            </a:pPr>
            <a:r>
              <a:t/>
            </a:r>
            <a:endParaRPr sz="3000"/>
          </a:p>
        </p:txBody>
      </p:sp>
      <p:sp>
        <p:nvSpPr>
          <p:cNvPr id="161" name="Google Shape;161;p21"/>
          <p:cNvSpPr txBox="1"/>
          <p:nvPr>
            <p:ph idx="2" type="body"/>
          </p:nvPr>
        </p:nvSpPr>
        <p:spPr>
          <a:xfrm>
            <a:off x="5142100" y="826350"/>
            <a:ext cx="3494700" cy="349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We as a team have  giving a sincere effort in solving this problem in a limited time efficiently!!</a:t>
            </a:r>
            <a:endParaRPr b="1" sz="16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0"/>
              </a:spcAft>
              <a:buNone/>
            </a:pPr>
            <a:r>
              <a:rPr lang="en"/>
              <a:t>Presently doctors or the hospital management are facing a lot of problems in the management of the patients database.some of the smaller hospitals are still using conventional paper-pen method to keep the record of the patients which brings a direct effect on the research and </a:t>
            </a:r>
            <a:r>
              <a:rPr lang="en"/>
              <a:t>adversely</a:t>
            </a:r>
            <a:r>
              <a:rPr lang="en"/>
              <a:t> effect on patient community as well. </a:t>
            </a:r>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67" name="Google Shape;167;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b="0" sz="3000"/>
          </a:p>
        </p:txBody>
      </p:sp>
      <p:sp>
        <p:nvSpPr>
          <p:cNvPr id="168" name="Google Shape;168;p22"/>
          <p:cNvSpPr txBox="1"/>
          <p:nvPr>
            <p:ph idx="1" type="subTitle"/>
          </p:nvPr>
        </p:nvSpPr>
        <p:spPr>
          <a:xfrm>
            <a:off x="724950" y="3313925"/>
            <a:ext cx="3300900" cy="113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Link of the Big Data Analytics of the Problem Statement:</a:t>
            </a:r>
            <a:endParaRPr sz="1300"/>
          </a:p>
          <a:p>
            <a:pPr indent="0" lvl="0" marL="0" rtl="0" algn="l">
              <a:lnSpc>
                <a:spcPct val="115000"/>
              </a:lnSpc>
              <a:spcBef>
                <a:spcPts val="1000"/>
              </a:spcBef>
              <a:spcAft>
                <a:spcPts val="1000"/>
              </a:spcAft>
              <a:buNone/>
            </a:pPr>
            <a:r>
              <a:rPr lang="en" sz="1300" u="sng">
                <a:solidFill>
                  <a:schemeClr val="hlink"/>
                </a:solidFill>
                <a:hlinkClick r:id="rId3"/>
              </a:rPr>
              <a:t>https://journalofbigdata.springeropen.com/articles/10.1186/s40537-019-0217-0</a:t>
            </a:r>
            <a:endParaRPr sz="1300"/>
          </a:p>
        </p:txBody>
      </p:sp>
      <p:sp>
        <p:nvSpPr>
          <p:cNvPr id="169" name="Google Shape;169;p22"/>
          <p:cNvSpPr txBox="1"/>
          <p:nvPr/>
        </p:nvSpPr>
        <p:spPr>
          <a:xfrm>
            <a:off x="4972050" y="1015850"/>
            <a:ext cx="3836100" cy="37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rgbClr val="333333"/>
                </a:solidFill>
                <a:highlight>
                  <a:srgbClr val="FCFCFC"/>
                </a:highlight>
                <a:latin typeface="Georgia"/>
                <a:ea typeface="Georgia"/>
                <a:cs typeface="Georgia"/>
                <a:sym typeface="Georgia"/>
              </a:rPr>
              <a:t>Information has been the key to a better organization and new developments. The more information we have, the more optimally we can organize ourselves to deliver the best outcomes. That is why data collection is an important part for every organization. We can also use this data for the prediction of current trends of certain parameters and future events.</a:t>
            </a:r>
            <a:endParaRPr b="1" sz="17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Regarding Healthcare??</a:t>
            </a:r>
            <a:endParaRPr sz="3000"/>
          </a:p>
          <a:p>
            <a:pPr indent="0" lvl="0" marL="0" rtl="0" algn="l">
              <a:spcBef>
                <a:spcPts val="0"/>
              </a:spcBef>
              <a:spcAft>
                <a:spcPts val="0"/>
              </a:spcAft>
              <a:buNone/>
            </a:pPr>
            <a:r>
              <a:t/>
            </a:r>
            <a:endParaRPr sz="3000"/>
          </a:p>
        </p:txBody>
      </p:sp>
      <p:sp>
        <p:nvSpPr>
          <p:cNvPr id="175" name="Google Shape;175;p23"/>
          <p:cNvSpPr txBox="1"/>
          <p:nvPr/>
        </p:nvSpPr>
        <p:spPr>
          <a:xfrm>
            <a:off x="4897050" y="932250"/>
            <a:ext cx="3868200" cy="3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50">
                <a:solidFill>
                  <a:schemeClr val="accent1"/>
                </a:solidFill>
                <a:highlight>
                  <a:srgbClr val="FCFCFC"/>
                </a:highlight>
                <a:latin typeface="Georgia"/>
                <a:ea typeface="Georgia"/>
                <a:cs typeface="Georgia"/>
                <a:sym typeface="Georgia"/>
              </a:rPr>
              <a:t>Healthcare is a multi-dimensional system established with the sole aim for the prevention, diagnosis, and treatment of health-related issues or impairments in human beings. The major components of a healthcare system are the health professionals (physicians or nurses), health facilities (clinics, hospitals for delivering medicines and other diagnosis or treatment technologies), and a financing institution supporting the former two. </a:t>
            </a:r>
            <a:endParaRPr b="1" sz="16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802675" y="1254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Referential Representation for the Supporting Info</a:t>
            </a:r>
            <a:endParaRPr sz="3000"/>
          </a:p>
        </p:txBody>
      </p:sp>
      <p:pic>
        <p:nvPicPr>
          <p:cNvPr id="181" name="Google Shape;181;p24"/>
          <p:cNvPicPr preferRelativeResize="0"/>
          <p:nvPr/>
        </p:nvPicPr>
        <p:blipFill>
          <a:blip r:embed="rId3">
            <a:alphaModFix/>
          </a:blip>
          <a:stretch>
            <a:fillRect/>
          </a:stretch>
        </p:blipFill>
        <p:spPr>
          <a:xfrm>
            <a:off x="478488" y="2571750"/>
            <a:ext cx="8187025" cy="1994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5" name="Shape 185"/>
        <p:cNvGrpSpPr/>
        <p:nvPr/>
      </p:nvGrpSpPr>
      <p:grpSpPr>
        <a:xfrm>
          <a:off x="0" y="0"/>
          <a:ext cx="0" cy="0"/>
          <a:chOff x="0" y="0"/>
          <a:chExt cx="0" cy="0"/>
        </a:xfrm>
      </p:grpSpPr>
      <p:sp>
        <p:nvSpPr>
          <p:cNvPr id="186" name="Google Shape;186;p25"/>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of the Problem Statement:</a:t>
            </a:r>
            <a:endParaRPr b="0"/>
          </a:p>
        </p:txBody>
      </p:sp>
      <p:sp>
        <p:nvSpPr>
          <p:cNvPr id="187" name="Google Shape;187;p25"/>
          <p:cNvSpPr txBox="1"/>
          <p:nvPr>
            <p:ph type="title"/>
          </p:nvPr>
        </p:nvSpPr>
        <p:spPr>
          <a:xfrm>
            <a:off x="729450" y="1745728"/>
            <a:ext cx="7564500" cy="28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700">
                <a:latin typeface="Lato"/>
                <a:ea typeface="Lato"/>
                <a:cs typeface="Lato"/>
                <a:sym typeface="Lato"/>
              </a:rPr>
              <a:t>We have been given the problem statement  stating some of the requirements of the project from the Deshpande Foundations conducted Virtual Hackathon.</a:t>
            </a:r>
            <a:endParaRPr b="0" sz="1700">
              <a:latin typeface="Lato"/>
              <a:ea typeface="Lato"/>
              <a:cs typeface="Lato"/>
              <a:sym typeface="Lato"/>
            </a:endParaRPr>
          </a:p>
          <a:p>
            <a:pPr indent="0" lvl="0" marL="0" rtl="0" algn="l">
              <a:spcBef>
                <a:spcPts val="0"/>
              </a:spcBef>
              <a:spcAft>
                <a:spcPts val="0"/>
              </a:spcAft>
              <a:buNone/>
            </a:pPr>
            <a:r>
              <a:rPr b="0" lang="en" sz="1700">
                <a:latin typeface="Lato"/>
                <a:ea typeface="Lato"/>
                <a:cs typeface="Lato"/>
                <a:sym typeface="Lato"/>
              </a:rPr>
              <a:t>In this problem statement we were asked to create a dynamic platform for the doctors to fill the information of the patients they treat digitally without the use of the conventional method  i.e Pen-Paper based record maintaining.</a:t>
            </a:r>
            <a:endParaRPr b="0" sz="1700">
              <a:latin typeface="Lato"/>
              <a:ea typeface="Lato"/>
              <a:cs typeface="Lato"/>
              <a:sym typeface="Lato"/>
            </a:endParaRPr>
          </a:p>
          <a:p>
            <a:pPr indent="0" lvl="0" marL="0" rtl="0" algn="l">
              <a:spcBef>
                <a:spcPts val="0"/>
              </a:spcBef>
              <a:spcAft>
                <a:spcPts val="0"/>
              </a:spcAft>
              <a:buNone/>
            </a:pPr>
            <a:r>
              <a:rPr b="0" lang="en" sz="1700">
                <a:latin typeface="Lato"/>
                <a:ea typeface="Lato"/>
                <a:cs typeface="Lato"/>
                <a:sym typeface="Lato"/>
              </a:rPr>
              <a:t>So we as the team have given our sincere effort in meeting the expectations of the respected foundations and the competition by our work.</a:t>
            </a:r>
            <a:endParaRPr b="0" sz="17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